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97" r:id="rId15"/>
    <p:sldId id="277" r:id="rId16"/>
    <p:sldId id="276" r:id="rId17"/>
    <p:sldId id="281" r:id="rId18"/>
    <p:sldId id="298" r:id="rId19"/>
    <p:sldId id="304" r:id="rId20"/>
    <p:sldId id="270" r:id="rId21"/>
    <p:sldId id="299" r:id="rId22"/>
    <p:sldId id="274" r:id="rId23"/>
    <p:sldId id="273" r:id="rId24"/>
    <p:sldId id="272" r:id="rId25"/>
    <p:sldId id="288" r:id="rId26"/>
    <p:sldId id="291" r:id="rId27"/>
    <p:sldId id="300" r:id="rId28"/>
    <p:sldId id="303" r:id="rId29"/>
    <p:sldId id="302" r:id="rId30"/>
    <p:sldId id="289" r:id="rId31"/>
    <p:sldId id="290" r:id="rId32"/>
    <p:sldId id="284" r:id="rId33"/>
    <p:sldId id="313" r:id="rId34"/>
    <p:sldId id="310" r:id="rId35"/>
    <p:sldId id="314" r:id="rId36"/>
    <p:sldId id="315" r:id="rId37"/>
    <p:sldId id="278" r:id="rId38"/>
    <p:sldId id="280" r:id="rId39"/>
    <p:sldId id="301" r:id="rId40"/>
    <p:sldId id="316" r:id="rId41"/>
    <p:sldId id="279" r:id="rId42"/>
    <p:sldId id="317" r:id="rId43"/>
    <p:sldId id="311" r:id="rId44"/>
    <p:sldId id="283" r:id="rId45"/>
    <p:sldId id="312" r:id="rId46"/>
    <p:sldId id="292" r:id="rId47"/>
    <p:sldId id="293" r:id="rId48"/>
    <p:sldId id="306" r:id="rId49"/>
    <p:sldId id="295" r:id="rId50"/>
    <p:sldId id="307" r:id="rId51"/>
    <p:sldId id="309" r:id="rId52"/>
    <p:sldId id="320" r:id="rId53"/>
    <p:sldId id="319" r:id="rId54"/>
    <p:sldId id="322" r:id="rId55"/>
    <p:sldId id="323" r:id="rId56"/>
    <p:sldId id="321" r:id="rId57"/>
    <p:sldId id="324" r:id="rId58"/>
    <p:sldId id="285" r:id="rId59"/>
    <p:sldId id="286" r:id="rId60"/>
    <p:sldId id="296" r:id="rId61"/>
  </p:sldIdLst>
  <p:sldSz cx="12192000" cy="6858000"/>
  <p:notesSz cx="6858000" cy="9144000"/>
  <p:embeddedFontLst>
    <p:embeddedFont>
      <p:font typeface="Roboto" panose="020B060402020202020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Trebuchet MS" panose="020B0603020202020204" pitchFamily="34" charset="0"/>
      <p:regular r:id="rId68"/>
      <p:bold r:id="rId69"/>
      <p:italic r:id="rId70"/>
      <p:boldItalic r:id="rId71"/>
    </p:embeddedFont>
    <p:embeddedFont>
      <p:font typeface="Merriweather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4071329F-6393-4EC6-9978-D3B34CE4F170}">
          <p14:sldIdLst>
            <p14:sldId id="256"/>
          </p14:sldIdLst>
        </p14:section>
        <p14:section name="Intro" id="{3FEEBBEB-1FA2-4593-B84F-BBD72F6DF8D4}">
          <p14:sldIdLst>
            <p14:sldId id="257"/>
            <p14:sldId id="258"/>
          </p14:sldIdLst>
        </p14:section>
        <p14:section name="Design Requirements" id="{5A47D53E-62A0-4CF9-B93C-36B50F9C8491}">
          <p14:sldIdLst>
            <p14:sldId id="259"/>
            <p14:sldId id="260"/>
          </p14:sldIdLst>
        </p14:section>
        <p14:section name="Constraint" id="{0C6E2541-B09D-44B5-AA13-A97F184E2DE8}">
          <p14:sldIdLst>
            <p14:sldId id="262"/>
          </p14:sldIdLst>
        </p14:section>
        <p14:section name="System Description" id="{DD87767E-ED6F-40F1-8DEF-C167DD762108}">
          <p14:sldIdLst>
            <p14:sldId id="263"/>
            <p14:sldId id="264"/>
          </p14:sldIdLst>
        </p14:section>
        <p14:section name="Delivery Plan" id="{CCC3C62F-1554-444C-AB00-23E014C8C9F8}">
          <p14:sldIdLst>
            <p14:sldId id="265"/>
            <p14:sldId id="266"/>
          </p14:sldIdLst>
        </p14:section>
        <p14:section name="Circuit Design" id="{D503B020-05FE-4A95-B9DD-312EFFC8F941}">
          <p14:sldIdLst/>
        </p14:section>
        <p14:section name="Control Design" id="{2D40394F-995C-45D3-817F-0DD279FC9D52}">
          <p14:sldIdLst>
            <p14:sldId id="267"/>
            <p14:sldId id="268"/>
            <p14:sldId id="269"/>
            <p14:sldId id="297"/>
            <p14:sldId id="277"/>
            <p14:sldId id="276"/>
            <p14:sldId id="281"/>
            <p14:sldId id="298"/>
            <p14:sldId id="304"/>
          </p14:sldIdLst>
        </p14:section>
        <p14:section name="Power Design" id="{837DF442-FDB6-456C-B403-85A6188F204B}">
          <p14:sldIdLst>
            <p14:sldId id="270"/>
            <p14:sldId id="299"/>
            <p14:sldId id="274"/>
            <p14:sldId id="273"/>
            <p14:sldId id="272"/>
          </p14:sldIdLst>
        </p14:section>
        <p14:section name="Programming/ Debugging" id="{9F56BFE3-BBB8-4C22-BA9D-3D3979BF1956}">
          <p14:sldIdLst>
            <p14:sldId id="288"/>
            <p14:sldId id="291"/>
            <p14:sldId id="300"/>
            <p14:sldId id="303"/>
            <p14:sldId id="302"/>
            <p14:sldId id="289"/>
            <p14:sldId id="290"/>
            <p14:sldId id="284"/>
            <p14:sldId id="313"/>
            <p14:sldId id="310"/>
            <p14:sldId id="314"/>
            <p14:sldId id="315"/>
            <p14:sldId id="278"/>
            <p14:sldId id="280"/>
            <p14:sldId id="301"/>
            <p14:sldId id="316"/>
            <p14:sldId id="279"/>
            <p14:sldId id="317"/>
            <p14:sldId id="311"/>
            <p14:sldId id="283"/>
            <p14:sldId id="312"/>
            <p14:sldId id="292"/>
            <p14:sldId id="293"/>
            <p14:sldId id="306"/>
            <p14:sldId id="295"/>
            <p14:sldId id="307"/>
            <p14:sldId id="309"/>
            <p14:sldId id="320"/>
            <p14:sldId id="319"/>
            <p14:sldId id="322"/>
            <p14:sldId id="323"/>
            <p14:sldId id="321"/>
            <p14:sldId id="324"/>
            <p14:sldId id="285"/>
            <p14:sldId id="286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1473" autoAdjust="0"/>
  </p:normalViewPr>
  <p:slideViewPr>
    <p:cSldViewPr snapToGrid="0">
      <p:cViewPr varScale="1">
        <p:scale>
          <a:sx n="91" d="100"/>
          <a:sy n="91" d="100"/>
        </p:scale>
        <p:origin x="9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6700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28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be4a2e98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be4a2e98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274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be4a2e98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be4a2e98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21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3c3b48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3c3b48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43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3c3b489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3c3b489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844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854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More complex</a:t>
            </a:r>
            <a:r>
              <a:rPr lang="en-US" baseline="0" dirty="0" smtClean="0"/>
              <a:t> drivers reduce flexibility of use.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091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Sense</a:t>
            </a:r>
            <a:r>
              <a:rPr lang="en-US" baseline="0" dirty="0" smtClean="0"/>
              <a:t> Resistors are 25W 0.5</a:t>
            </a:r>
            <a:r>
              <a:rPr lang="el-GR" baseline="0" dirty="0" smtClean="0"/>
              <a:t>Ω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Diodes are 2A fast switching types to handle back EMF</a:t>
            </a:r>
            <a:endParaRPr dirty="0"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04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161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Updated Version</a:t>
            </a:r>
            <a:r>
              <a:rPr lang="en-US" baseline="0" dirty="0" smtClean="0"/>
              <a:t> of the </a:t>
            </a:r>
            <a:r>
              <a:rPr lang="en-US" baseline="0" dirty="0" err="1" smtClean="0"/>
              <a:t>uC</a:t>
            </a:r>
            <a:r>
              <a:rPr lang="en-US" baseline="0" dirty="0" smtClean="0"/>
              <a:t> on the Arduino Uno.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AVR microcontrollers have more support than most other devices.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Inexpensive development boards with built in debugging are available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872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58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27c08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27c08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451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Asked by a colleague to help troubleshoot some wiring issues with a research project.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Diagrams were not kept up to date.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Electronics enclosure was crowded and disorganized.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disassembly was required to fix issue.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5650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37dadcb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Calculations</a:t>
            </a:r>
            <a:endParaRPr dirty="0"/>
          </a:p>
        </p:txBody>
      </p:sp>
      <p:sp>
        <p:nvSpPr>
          <p:cNvPr id="265" name="Google Shape;265;g437dadcb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54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351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this component is designed as a LED driver, It produces a PWM output easily configured for operating servos.</a:t>
            </a:r>
            <a:endParaRPr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960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be4a2e98_0_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9be4a2e98_0_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2495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C9 improves transient response.</a:t>
            </a:r>
            <a:br>
              <a:rPr lang="en-US"/>
            </a:br>
            <a:r>
              <a:rPr lang="en-US"/>
              <a:t>C8 improves ripple rejection.</a:t>
            </a:r>
            <a:br>
              <a:rPr lang="en-US"/>
            </a:br>
            <a:r>
              <a:rPr lang="en-US"/>
              <a:t>D9 &amp; D10 provide discharge path around regulator output.</a:t>
            </a:r>
            <a:br>
              <a:rPr lang="en-US"/>
            </a:b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881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7dadcb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7dadcb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98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9be4a2e98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9be4a2e98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212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878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068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bottom ground and add 10k pull up resistor</a:t>
            </a:r>
            <a:endParaRPr dirty="0"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283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e4a2e98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be4a2e98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18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919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3c3b4899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3c3b4899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49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37dadcbd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37dadcbd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40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TCNTn</a:t>
            </a:r>
            <a:r>
              <a:rPr lang="en-US" baseline="0" dirty="0" smtClean="0"/>
              <a:t> is a timer that counts up and resets at the specified PWM resolution.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pin state changes on interrupt when TCNTn value equals the value of OCRnx.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OCRnx determines the duty cycle.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124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Used</a:t>
            </a:r>
            <a:r>
              <a:rPr lang="en-US" baseline="0" dirty="0" smtClean="0"/>
              <a:t> to determine which timer controls the PWM on the desired pin.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PB1 and PB2 are both located on the same timer so both PWMs can be configured at the same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005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Code</a:t>
            </a:r>
            <a:r>
              <a:rPr lang="en-US" baseline="0" dirty="0" smtClean="0"/>
              <a:t> snippet set up PWM with %50 Duty Cycle on pins PB1 and PB2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Lines 1: 	sets the data direction register to configure PB1 and PB2 as outputs.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Lines 2-4:	connects the timer to one or both pins , selects the PWM resolution and type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Lines 5-6:	sets the duty cycle to the PWM on each pin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753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PB1 output shown on oscilloscope screen.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Average value of PWM on </a:t>
            </a:r>
            <a:r>
              <a:rPr lang="en-US" baseline="0" dirty="0" err="1" smtClean="0"/>
              <a:t>multimeter</a:t>
            </a:r>
            <a:r>
              <a:rPr lang="en-US" baseline="0" dirty="0" smtClean="0"/>
              <a:t> screen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73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c3b489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c3b489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80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70113f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970113f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45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41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27c0872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27c0872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136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868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70113f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970113f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199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879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7605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37dadcb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37dadcb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363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9885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3c3b4899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3c3b4899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0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41d2b23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441d2b23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9643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9095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2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527c0872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527c0872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would like come from a raspberry pi or arduino.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would likely come from an RC receiver.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more likely to control lower level functions like throttle and steering.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and onboard switches will dictate higher functions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58495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732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8028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3c3b4899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3c3b4899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3066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41d2b23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441d2b23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680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41d2b23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441d2b23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21036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817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6313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37dadcbd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437dadcb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97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37dadcbd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437dadcbd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055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701142b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9701142b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806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6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175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415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13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67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0" y="0"/>
            <a:ext cx="12192000" cy="4613700"/>
          </a:xfrm>
          <a:prstGeom prst="rect">
            <a:avLst/>
          </a:prstGeom>
          <a:solidFill>
            <a:srgbClr val="D9E5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-5400000">
            <a:off x="7579333" y="800"/>
            <a:ext cx="4613700" cy="4611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32633" y="621300"/>
            <a:ext cx="6832500" cy="3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24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12192000" cy="28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6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0" y="0"/>
            <a:ext cx="5755456" cy="6857829"/>
            <a:chOff x="0" y="0"/>
            <a:chExt cx="4316700" cy="5143500"/>
          </a:xfrm>
        </p:grpSpPr>
        <p:sp>
          <p:nvSpPr>
            <p:cNvPr id="76" name="Google Shape;76;p15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33" y="871101"/>
            <a:ext cx="49419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600"/>
              <a:buChar char="●"/>
              <a:defRPr sz="1600">
                <a:solidFill>
                  <a:srgbClr val="284F7D"/>
                </a:solidFill>
              </a:defRPr>
            </a:lvl1pPr>
            <a:lvl2pPr marL="914400" lvl="1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2pPr>
            <a:lvl3pPr marL="1371600" lvl="2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3pPr>
            <a:lvl4pPr marL="1828800" lvl="3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4pPr>
            <a:lvl5pPr marL="2286000" lvl="4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5pPr>
            <a:lvl6pPr marL="2743200" lvl="5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6pPr>
            <a:lvl7pPr marL="3200400" lvl="6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7pPr>
            <a:lvl8pPr marL="3657600" lvl="7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8pPr>
            <a:lvl9pPr marL="4114800" lvl="8" indent="-3111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5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401" y="410433"/>
            <a:ext cx="70521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247" y="2413633"/>
            <a:ext cx="7052100" cy="3691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8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15600" y="410433"/>
            <a:ext cx="10064100" cy="1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23300" y="1844033"/>
            <a:ext cx="5517600" cy="4258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26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/>
          <p:nvPr/>
        </p:nvSpPr>
        <p:spPr>
          <a:xfrm rot="10800000" flipH="1">
            <a:off x="1096833" y="879500"/>
            <a:ext cx="1418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/>
          <p:nvPr/>
        </p:nvSpPr>
        <p:spPr>
          <a:xfrm rot="10800000">
            <a:off x="1195733" y="879500"/>
            <a:ext cx="1319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096833" y="0"/>
            <a:ext cx="1418100" cy="108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321100" y="3303200"/>
            <a:ext cx="78081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2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4455067" y="419833"/>
            <a:ext cx="7315200" cy="60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0" y="0"/>
            <a:ext cx="40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455067" y="419833"/>
            <a:ext cx="73152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64400" y="570933"/>
            <a:ext cx="3135300" cy="5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7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475100" y="6431067"/>
            <a:ext cx="39231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153033" y="498063"/>
            <a:ext cx="56088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2"/>
          <p:cNvSpPr/>
          <p:nvPr/>
        </p:nvSpPr>
        <p:spPr>
          <a:xfrm>
            <a:off x="5904633" y="422463"/>
            <a:ext cx="1467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475100" y="422467"/>
            <a:ext cx="39231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6147600" y="701267"/>
            <a:ext cx="5608800" cy="53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2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23"/>
          <p:cNvCxnSpPr/>
          <p:nvPr/>
        </p:nvCxnSpPr>
        <p:spPr>
          <a:xfrm>
            <a:off x="525213" y="3866600"/>
            <a:ext cx="3306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06400" y="637133"/>
            <a:ext cx="74535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06400" y="4044934"/>
            <a:ext cx="113499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9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251200" y="251200"/>
            <a:ext cx="11689500" cy="635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376800" y="376800"/>
            <a:ext cx="11438400" cy="610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27"/>
          <p:cNvCxnSpPr/>
          <p:nvPr/>
        </p:nvCxnSpPr>
        <p:spPr>
          <a:xfrm>
            <a:off x="376800" y="6143033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27"/>
          <p:cNvCxnSpPr/>
          <p:nvPr/>
        </p:nvCxnSpPr>
        <p:spPr>
          <a:xfrm>
            <a:off x="11251200" y="714967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614000" y="2529600"/>
            <a:ext cx="6963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79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5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518700" y="621300"/>
            <a:ext cx="10266900" cy="3788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dk2"/>
                </a:solidFill>
              </a:rPr>
              <a:t>Design of Adaptive Motor Controller with Built in Microcontroller and I</a:t>
            </a:r>
            <a:r>
              <a:rPr lang="en-US" b="0" i="0" u="none" strike="noStrike" cap="none" baseline="30000">
                <a:solidFill>
                  <a:schemeClr val="dk2"/>
                </a:solidFill>
              </a:rPr>
              <a:t>2</a:t>
            </a:r>
            <a:r>
              <a:rPr lang="en-US" b="0" i="0" u="none" strike="noStrike" cap="none">
                <a:solidFill>
                  <a:schemeClr val="dk2"/>
                </a:solidFill>
              </a:rPr>
              <a:t>C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Senior Design Project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Justin Derickson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76425" y="2576700"/>
            <a:ext cx="4170000" cy="170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Tasks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5353375" y="3448625"/>
            <a:ext cx="6697200" cy="322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Circuit Design		Week 1		- 	Week 10</a:t>
            </a:r>
            <a:endParaRPr dirty="0"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Prototyping / Testing	Week 11		-	Week 13</a:t>
            </a:r>
            <a:endParaRPr dirty="0"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PCB Layout		Week 14		-	Week 17</a:t>
            </a:r>
            <a:endParaRPr dirty="0"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Firmware Coding	Week 18		-	Week 21 </a:t>
            </a:r>
            <a:endParaRPr dirty="0"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Assembly and Testing	Week 22		-	Week 24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6096000" y="434763"/>
            <a:ext cx="4683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Projected Timeline and Delivery Plan over 45 weeks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406399" y="637133"/>
            <a:ext cx="10962641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4114800" algn="l"/>
              </a:tabLst>
            </a:pPr>
            <a:r>
              <a:rPr lang="en-US" dirty="0"/>
              <a:t>Task 1 	Control Section Design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1: 		</a:t>
            </a:r>
            <a:r>
              <a:rPr lang="en-US" dirty="0" err="1"/>
              <a:t>CircuitMaker</a:t>
            </a:r>
            <a:r>
              <a:rPr lang="en-US" dirty="0"/>
              <a:t> by Altium</a:t>
            </a:r>
            <a:endParaRPr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11287800" cy="410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Free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Large, community-driven component database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Components linked to footprints and vendors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3D-Rendering capability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Schematic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5" y="139337"/>
            <a:ext cx="11054800" cy="56108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60475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400" dirty="0"/>
              <a:t>	Implement Full, Half, and Microstepping in a Bipolar Stepper Motor.</a:t>
            </a:r>
          </a:p>
          <a:p>
            <a:pPr marL="1260475" lvl="2" indent="-342900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200" dirty="0"/>
              <a:t> 	Independent dual DC motor control.</a:t>
            </a:r>
          </a:p>
        </p:txBody>
      </p:sp>
      <p:sp>
        <p:nvSpPr>
          <p:cNvPr id="10" name="Google Shape;312;p48">
            <a:extLst>
              <a:ext uri="{FF2B5EF4-FFF2-40B4-BE49-F238E27FC236}">
                <a16:creationId xmlns:a16="http://schemas.microsoft.com/office/drawing/2014/main" xmlns="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Motor Driver</a:t>
            </a:r>
            <a:endParaRPr lang="en-US" sz="2400" i="0" u="none" strike="noStrike" cap="none" dirty="0"/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  <p:extLst>
      <p:ext uri="{BB962C8B-B14F-4D97-AF65-F5344CB8AC3E}">
        <p14:creationId xmlns:p14="http://schemas.microsoft.com/office/powerpoint/2010/main" val="105622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Motor Driver: </a:t>
            </a:r>
            <a:r>
              <a:rPr lang="en-US" sz="3600" b="1" dirty="0"/>
              <a:t>L298N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2"/>
          </p:nvPr>
        </p:nvSpPr>
        <p:spPr>
          <a:xfrm>
            <a:off x="6484348" y="270824"/>
            <a:ext cx="5271900" cy="76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88"/>
              <a:buFont typeface="Noto Sans Symbols"/>
              <a:buNone/>
            </a:pPr>
            <a:r>
              <a:rPr lang="en-US" sz="186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L298N Dual H-Bridge </a:t>
            </a:r>
            <a:endParaRPr dirty="0"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Max Supply Voltage	48V 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Logic Supply Voltage	5V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DC current	4A</a:t>
            </a:r>
            <a:endParaRPr dirty="0">
              <a:solidFill>
                <a:srgbClr val="F3F3F3"/>
              </a:solidFill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Enable pin for each winding</a:t>
            </a: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Current Sensing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22" name="Google Shape;322;p49" descr="Image result for l298 h brid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600" y="1183775"/>
            <a:ext cx="3669529" cy="25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0;p50">
            <a:extLst>
              <a:ext uri="{FF2B5EF4-FFF2-40B4-BE49-F238E27FC236}">
                <a16:creationId xmlns:a16="http://schemas.microsoft.com/office/drawing/2014/main" xmlns="" id="{971DBEFB-1773-4BCD-ABE8-1A7782596A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920" y="3787964"/>
            <a:ext cx="4788756" cy="279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018" y="1735742"/>
            <a:ext cx="5794218" cy="39939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I2C and PWM for device and sensor interfacing.</a:t>
            </a:r>
            <a:endParaRPr sz="2400" dirty="0"/>
          </a:p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UART for USB Programming.</a:t>
            </a:r>
            <a:endParaRPr sz="2400" dirty="0"/>
          </a:p>
        </p:txBody>
      </p:sp>
      <p:sp>
        <p:nvSpPr>
          <p:cNvPr id="10" name="Google Shape;312;p48">
            <a:extLst>
              <a:ext uri="{FF2B5EF4-FFF2-40B4-BE49-F238E27FC236}">
                <a16:creationId xmlns:a16="http://schemas.microsoft.com/office/drawing/2014/main" xmlns="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Microcontroller</a:t>
            </a:r>
            <a:r>
              <a:rPr lang="en-US" sz="2400" i="0" u="none" strike="noStrike" cap="none" dirty="0"/>
              <a:t>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Microcontroller: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3600" b="1" dirty="0"/>
              <a:t>ATmega328PB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427976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1.8 to 5.5V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Memory:	32</a:t>
            </a:r>
            <a:r>
              <a:rPr lang="en-US" sz="1600" dirty="0">
                <a:solidFill>
                  <a:schemeClr val="bg1"/>
                </a:solidFill>
              </a:rPr>
              <a:t>KB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</a:rPr>
              <a:t> Programmable Flash:	1KB EEPROM 2KB SRAM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CPU speed:	20 MIPS @ 20MH</a:t>
            </a:r>
            <a:r>
              <a:rPr lang="en-US" sz="1600" dirty="0">
                <a:solidFill>
                  <a:schemeClr val="bg1"/>
                </a:solidFill>
              </a:rPr>
              <a:t>z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PWM Peripherals:	</a:t>
            </a:r>
            <a:r>
              <a:rPr lang="en-US" sz="1600" dirty="0">
                <a:solidFill>
                  <a:schemeClr val="bg1"/>
                </a:solidFill>
              </a:rPr>
              <a:t>10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channels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2860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Communication Peripherals: 	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-UART, 2-SPI, 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-I2C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8" name="Google Shape;360;p54">
            <a:extLst>
              <a:ext uri="{FF2B5EF4-FFF2-40B4-BE49-F238E27FC236}">
                <a16:creationId xmlns:a16="http://schemas.microsoft.com/office/drawing/2014/main" xmlns="" id="{C6110A5B-5AAF-43FD-90C7-5675BC36B7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074" y="1209275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00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133" y="1691180"/>
            <a:ext cx="5433684" cy="46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objective of this project is to develop a standalone system that will address power distribution, motor and servo control, and general input and output in a single unit.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415625" y="393100"/>
            <a:ext cx="113607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1371600" algn="l"/>
                <a:tab pos="7315200" algn="l"/>
              </a:tabLst>
            </a:pPr>
            <a:r>
              <a:rPr lang="en-US" sz="2400" dirty="0"/>
              <a:t>Task 2	</a:t>
            </a:r>
            <a:r>
              <a:rPr lang="en-US" sz="2800" dirty="0"/>
              <a:t>Power Section Design	5V Supply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400"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65324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90000"/>
              </a:lnSpc>
              <a:buClr>
                <a:schemeClr val="accent1"/>
              </a:buClr>
              <a:buSzPts val="1632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</a:t>
            </a:r>
            <a:r>
              <a:rPr lang="en-US" sz="204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340MP</a:t>
            </a: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42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7.5V - 35V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 	1A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2" y="2391506"/>
            <a:ext cx="5500158" cy="2590397"/>
          </a:xfrm>
          <a:prstGeom prst="rect">
            <a:avLst/>
          </a:prstGeom>
        </p:spPr>
      </p:pic>
      <p:pic>
        <p:nvPicPr>
          <p:cNvPr id="270" name="Google Shape;270;p42" descr="Image result for lm340mp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212403" y="4265901"/>
            <a:ext cx="20574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2: Power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593670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lnSpc>
                <a:spcPct val="3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Two Separately controllable voltage regulators</a:t>
            </a:r>
          </a:p>
          <a:p>
            <a:pPr marL="285750" lvl="0" indent="-285750">
              <a:lnSpc>
                <a:spcPct val="300000"/>
              </a:lnSpc>
              <a:spcBef>
                <a:spcPts val="210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Controlled by a single I2C dual channel digital potentiometer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5" name="Google Shape;278;p43">
            <a:extLst>
              <a:ext uri="{FF2B5EF4-FFF2-40B4-BE49-F238E27FC236}">
                <a16:creationId xmlns:a16="http://schemas.microsoft.com/office/drawing/2014/main" xmlns="" id="{DDDDC73F-860D-42A4-B9DD-BBE44E2C48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076" t="23182" r="37616" b="51334"/>
          <a:stretch/>
        </p:blipFill>
        <p:spPr>
          <a:xfrm>
            <a:off x="6096000" y="1788160"/>
            <a:ext cx="5939108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795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50050" y="180450"/>
            <a:ext cx="4802400" cy="16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2 </a:t>
            </a:r>
            <a:r>
              <a:rPr lang="en-US" sz="2400" dirty="0"/>
              <a:t>Power Section Design: Digital Pot</a:t>
            </a:r>
            <a:endParaRPr sz="2400" b="1" dirty="0"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50050" y="2234825"/>
            <a:ext cx="5131550" cy="4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3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AD5248BRMZ10</a:t>
            </a:r>
            <a:endParaRPr sz="3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I2C compatible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2-Channel, 256 position potentiometer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10kΩ end to end resistance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supply 2.7v to 5.5v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025" y="610425"/>
            <a:ext cx="4069325" cy="39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 descr="Image result for ad5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75" y="4560875"/>
            <a:ext cx="18478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42972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LM338 Adjustable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45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4.2V - 40V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1.24V – 32V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	5A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3" name="Google Shape;293;p45" descr="Image result for lm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165" y="2472135"/>
            <a:ext cx="3213450" cy="32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4;p44">
            <a:extLst>
              <a:ext uri="{FF2B5EF4-FFF2-40B4-BE49-F238E27FC236}">
                <a16:creationId xmlns:a16="http://schemas.microsoft.com/office/drawing/2014/main" xmlns="" id="{559FFE81-9B60-4EF2-96E8-E0125FF4B695}"/>
              </a:ext>
            </a:extLst>
          </p:cNvPr>
          <p:cNvSpPr txBox="1">
            <a:spLocks/>
          </p:cNvSpPr>
          <p:nvPr/>
        </p:nvSpPr>
        <p:spPr>
          <a:xfrm>
            <a:off x="415650" y="297674"/>
            <a:ext cx="11360700" cy="124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Task 2	Power Section Design 	Variable Supply</a:t>
            </a:r>
          </a:p>
          <a:p>
            <a:pPr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415650" y="263525"/>
            <a:ext cx="11360700" cy="12405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858000" algn="l"/>
              </a:tabLst>
            </a:pPr>
            <a:r>
              <a:rPr lang="en-US" sz="2400" b="0" i="0" u="none" strike="noStrike" cap="none" dirty="0">
                <a:solidFill>
                  <a:schemeClr val="bg1"/>
                </a:solidFill>
              </a:rPr>
              <a:t>Task </a:t>
            </a:r>
            <a:r>
              <a:rPr lang="en-US" sz="2400" dirty="0">
                <a:solidFill>
                  <a:schemeClr val="bg1"/>
                </a:solidFill>
              </a:rPr>
              <a:t>2	Power Section Design 	Variable Supply</a:t>
            </a:r>
            <a:endParaRPr sz="2400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4294967295"/>
          </p:nvPr>
        </p:nvSpPr>
        <p:spPr>
          <a:xfrm>
            <a:off x="6699250" y="1393825"/>
            <a:ext cx="5492750" cy="52006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C9 improves transient response.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C8 improves ripple rejection.</a:t>
            </a:r>
            <a:b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D9 &amp; D10 provide discharge path around regulator.</a:t>
            </a:r>
            <a:endParaRPr sz="1800" b="0" i="0" u="none" strike="noStrike" cap="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5" y="2532062"/>
            <a:ext cx="5772150" cy="29241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4 : System Verification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the ATmega328PB </a:t>
            </a:r>
            <a:r>
              <a:rPr lang="en-US" sz="2800" dirty="0" err="1"/>
              <a:t>Xplained</a:t>
            </a:r>
            <a:r>
              <a:rPr lang="en-US" sz="2800" dirty="0"/>
              <a:t> development board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23" name="Google Shape;423;p63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5715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Inexpensive:	$9.00 on Amazon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DebugWire:	Debugging through ISP port using serial communication on RESET pin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Arduino Compatible:	Arduino header connectors can be added to board for debugging using arduino.                                      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50" y="1922480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</a:t>
            </a:r>
            <a:br>
              <a:rPr lang="en-US" sz="2400" dirty="0"/>
            </a:br>
            <a:r>
              <a:rPr lang="en-US" sz="2400" dirty="0"/>
              <a:t>			L298N Motor Driver Board Modifications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7A7512-F577-47B7-ADE6-234D1348A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5" r="11704"/>
          <a:stretch/>
        </p:blipFill>
        <p:spPr>
          <a:xfrm rot="5400000">
            <a:off x="7891390" y="1960315"/>
            <a:ext cx="3210557" cy="293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F44078-7EAD-4655-88CC-608A2E9DB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9" y="1780086"/>
            <a:ext cx="3594418" cy="3594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3E3B2D-B816-4AA6-B30A-2DDB3C48510E}"/>
              </a:ext>
            </a:extLst>
          </p:cNvPr>
          <p:cNvSpPr txBox="1"/>
          <p:nvPr/>
        </p:nvSpPr>
        <p:spPr>
          <a:xfrm>
            <a:off x="1333309" y="5714728"/>
            <a:ext cx="952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Replaced Power, Input, and Enable connectors with breadboard compatible header pins</a:t>
            </a:r>
          </a:p>
          <a:p>
            <a:r>
              <a:rPr lang="en-US" dirty="0"/>
              <a:t>Cut Sense Pins from board to connect 0.5 </a:t>
            </a:r>
            <a:r>
              <a:rPr lang="en-US" dirty="0">
                <a:sym typeface="Symbol" panose="05050102010706020507" pitchFamily="18" charset="2"/>
              </a:rPr>
              <a:t> current sense resistors.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2436327-0DFF-46B6-A598-F156D16845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2" t="15557" r="47588" b="14250"/>
          <a:stretch/>
        </p:blipFill>
        <p:spPr>
          <a:xfrm rot="5400000">
            <a:off x="4429761" y="2006601"/>
            <a:ext cx="3210558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7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Digital Potentiometer Breakout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2DC573-0F2B-4F72-AE18-31E3CC233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4" t="21029" r="19111" b="23136"/>
          <a:stretch/>
        </p:blipFill>
        <p:spPr>
          <a:xfrm rot="5400000">
            <a:off x="-109362" y="2870441"/>
            <a:ext cx="4419600" cy="2153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1EB532-69DD-4BFB-A281-5EE1F8564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16" t="21819" r="9739" b="19448"/>
          <a:stretch/>
        </p:blipFill>
        <p:spPr>
          <a:xfrm rot="5400000">
            <a:off x="2377441" y="2814560"/>
            <a:ext cx="4419600" cy="226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F58531E-960D-49C5-AE43-AFDBCB975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4" t="14223" r="9978" b="10231"/>
          <a:stretch/>
        </p:blipFill>
        <p:spPr>
          <a:xfrm rot="5400000">
            <a:off x="4958078" y="2843132"/>
            <a:ext cx="4419601" cy="2208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067BBCB-1543-4BAB-8205-8D38E925A2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16" t="22826" r="9739" b="22919"/>
          <a:stretch/>
        </p:blipFill>
        <p:spPr>
          <a:xfrm rot="5400000">
            <a:off x="7442971" y="2900919"/>
            <a:ext cx="4419601" cy="20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Completed Test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DF5092-AD10-40B8-877F-EC958FD2F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0" r="13833"/>
          <a:stretch/>
        </p:blipFill>
        <p:spPr>
          <a:xfrm>
            <a:off x="1452880" y="1706880"/>
            <a:ext cx="8757920" cy="46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03700" y="1223801"/>
            <a:ext cx="4941900" cy="90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4294967295"/>
          </p:nvPr>
        </p:nvSpPr>
        <p:spPr>
          <a:xfrm>
            <a:off x="406400" y="469755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>
                <a:solidFill>
                  <a:schemeClr val="lt1"/>
                </a:solidFill>
              </a:rPr>
              <a:t>Hardware and Firmware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Two</a:t>
            </a:r>
            <a:r>
              <a:rPr lang="en-US" sz="1800" dirty="0" smtClean="0"/>
              <a:t> </a:t>
            </a:r>
            <a:r>
              <a:rPr lang="en-US" sz="1800" dirty="0"/>
              <a:t>sets of requirements: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 smtClean="0"/>
              <a:t>Input and Output  </a:t>
            </a:r>
            <a:r>
              <a:rPr lang="en-US" sz="1800" dirty="0"/>
              <a:t>Requirements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 Power and Control Requirements</a:t>
            </a:r>
            <a:endParaRPr sz="1800" dirty="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800" dirty="0"/>
              <a:t>System should be  small and inexpensive.</a:t>
            </a:r>
            <a:endParaRPr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Verification: IDE Selection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4294967295"/>
          </p:nvPr>
        </p:nvSpPr>
        <p:spPr>
          <a:xfrm>
            <a:off x="5398925" y="3147175"/>
            <a:ext cx="6377400" cy="25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Free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Compatible with multiple AVR programmers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Simulation for most AVR microcontrollers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61"/>
          <p:cNvSpPr txBox="1"/>
          <p:nvPr/>
        </p:nvSpPr>
        <p:spPr>
          <a:xfrm>
            <a:off x="5777650" y="2170150"/>
            <a:ext cx="5223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Atmel Studio</a:t>
            </a:r>
            <a:endParaRPr sz="2400"/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25" y="3079800"/>
            <a:ext cx="3922300" cy="27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Stimuli on Atmel Studio</a:t>
            </a:r>
            <a:endParaRPr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425" y="67850"/>
            <a:ext cx="8135154" cy="572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body" idx="4"/>
          </p:nvPr>
        </p:nvSpPr>
        <p:spPr>
          <a:xfrm>
            <a:off x="620025" y="2245075"/>
            <a:ext cx="5269800" cy="330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A modulation technique that encodes information into the width of a regular pulse.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Current control can be achieved by varying the amount of time that a device is on.</a:t>
            </a: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title"/>
          </p:nvPr>
        </p:nvSpPr>
        <p:spPr>
          <a:xfrm>
            <a:off x="620025" y="346050"/>
            <a:ext cx="10584750" cy="11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400800" algn="l"/>
              </a:tabLst>
            </a:pPr>
            <a:r>
              <a:rPr lang="en-US" sz="2400" dirty="0"/>
              <a:t>Task 4: 	Control Section Design	Microcontroller: </a:t>
            </a:r>
            <a:r>
              <a:rPr lang="en-US" b="1" dirty="0"/>
              <a:t>PWM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							</a:t>
            </a:r>
            <a:endParaRPr sz="2400" b="1" dirty="0"/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225" y="2245075"/>
            <a:ext cx="516255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459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434188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400" dirty="0"/>
              <a:t>Task 4</a:t>
            </a:r>
            <a:endParaRPr sz="24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4055" y="560480"/>
            <a:ext cx="929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Fast PWM on AVR Microcontrollers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04" y="2270579"/>
            <a:ext cx="8481848" cy="37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2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372974" cy="51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D418E52-5ED3-4B00-B62D-4542D0BB125A}"/>
              </a:ext>
            </a:extLst>
          </p:cNvPr>
          <p:cNvSpPr txBox="1"/>
          <p:nvPr/>
        </p:nvSpPr>
        <p:spPr>
          <a:xfrm>
            <a:off x="2136949" y="667900"/>
            <a:ext cx="7918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ATmega328PB 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997B461-97F1-4DCC-BF02-ABE49247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73" y="1783962"/>
            <a:ext cx="6407453" cy="46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00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372974" cy="51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D418E52-5ED3-4B00-B62D-4542D0BB125A}"/>
              </a:ext>
            </a:extLst>
          </p:cNvPr>
          <p:cNvSpPr txBox="1"/>
          <p:nvPr/>
        </p:nvSpPr>
        <p:spPr>
          <a:xfrm>
            <a:off x="2136949" y="667900"/>
            <a:ext cx="7918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PWM setup on the ATmega328PB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4475272"/>
            <a:ext cx="9772650" cy="1838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686" y="2087740"/>
            <a:ext cx="7194627" cy="206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42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372974" cy="51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D418E52-5ED3-4B00-B62D-4542D0BB125A}"/>
              </a:ext>
            </a:extLst>
          </p:cNvPr>
          <p:cNvSpPr txBox="1"/>
          <p:nvPr/>
        </p:nvSpPr>
        <p:spPr>
          <a:xfrm>
            <a:off x="2136949" y="667900"/>
            <a:ext cx="7918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PWM setup on the ATmega328PB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00" y="1762674"/>
            <a:ext cx="7654951" cy="45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62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5;p51">
            <a:extLst>
              <a:ext uri="{FF2B5EF4-FFF2-40B4-BE49-F238E27FC236}">
                <a16:creationId xmlns:a16="http://schemas.microsoft.com/office/drawing/2014/main" xmlns="" id="{E1DCE7BF-9E04-4B13-92A9-022FFD355156}"/>
              </a:ext>
            </a:extLst>
          </p:cNvPr>
          <p:cNvSpPr txBox="1">
            <a:spLocks/>
          </p:cNvSpPr>
          <p:nvPr/>
        </p:nvSpPr>
        <p:spPr>
          <a:xfrm>
            <a:off x="677323" y="270825"/>
            <a:ext cx="10291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Task 1:	Control Section Design	Motor Driver</a:t>
            </a:r>
          </a:p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		</a:t>
            </a:r>
            <a:r>
              <a:rPr lang="en-US" b="1" dirty="0"/>
              <a:t>H-Bridge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89FB78-3446-4ECB-BC10-D71348D5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520" y="965254"/>
            <a:ext cx="5520266" cy="2990531"/>
          </a:xfrm>
        </p:spPr>
        <p:txBody>
          <a:bodyPr anchor="ctr"/>
          <a:lstStyle/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direction of current through load.</a:t>
            </a: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current through load with Enable</a:t>
            </a:r>
          </a:p>
        </p:txBody>
      </p:sp>
      <p:pic>
        <p:nvPicPr>
          <p:cNvPr id="6" name="Picture 5" descr="Axotron">
            <a:extLst>
              <a:ext uri="{FF2B5EF4-FFF2-40B4-BE49-F238E27FC236}">
                <a16:creationId xmlns:a16="http://schemas.microsoft.com/office/drawing/2014/main" xmlns="" id="{07CA3A5A-A313-426C-AE0C-DF8C629B9B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81" y="3600186"/>
            <a:ext cx="4447540" cy="2716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0F26A4-8BCB-4FA0-AAB0-7F96C581D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20" y="2365110"/>
            <a:ext cx="373380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677323" y="1930500"/>
            <a:ext cx="5237700" cy="38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Vary input logic for different combinations of forward, back, and stop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Use PWM to vary power to each motor individually</a:t>
            </a:r>
            <a:endParaRPr dirty="0"/>
          </a:p>
        </p:txBody>
      </p:sp>
      <p:pic>
        <p:nvPicPr>
          <p:cNvPr id="346" name="Google Shape;346;p52"/>
          <p:cNvPicPr preferRelativeResize="0"/>
          <p:nvPr/>
        </p:nvPicPr>
        <p:blipFill rotWithShape="1">
          <a:blip r:embed="rId3">
            <a:alphaModFix/>
          </a:blip>
          <a:srcRect l="65562" t="11527" r="1"/>
          <a:stretch/>
        </p:blipFill>
        <p:spPr>
          <a:xfrm>
            <a:off x="6024880" y="1394995"/>
            <a:ext cx="4884966" cy="47010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5;p51">
            <a:extLst>
              <a:ext uri="{FF2B5EF4-FFF2-40B4-BE49-F238E27FC236}">
                <a16:creationId xmlns:a16="http://schemas.microsoft.com/office/drawing/2014/main" xmlns="" id="{95A11B82-F6D0-4995-9515-DF815393EDE9}"/>
              </a:ext>
            </a:extLst>
          </p:cNvPr>
          <p:cNvSpPr txBox="1">
            <a:spLocks/>
          </p:cNvSpPr>
          <p:nvPr/>
        </p:nvSpPr>
        <p:spPr>
          <a:xfrm>
            <a:off x="677322" y="270825"/>
            <a:ext cx="11148917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dirty="0"/>
              <a:t>Task 1:	Design Verification	Motor Control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  <a:r>
              <a:rPr lang="en-US" b="1" dirty="0"/>
              <a:t>Dual DC Motor Operation</a:t>
            </a:r>
          </a:p>
        </p:txBody>
      </p:sp>
    </p:spTree>
    <p:extLst>
      <p:ext uri="{BB962C8B-B14F-4D97-AF65-F5344CB8AC3E}">
        <p14:creationId xmlns:p14="http://schemas.microsoft.com/office/powerpoint/2010/main" val="494235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434188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400" dirty="0"/>
              <a:t>Task 4</a:t>
            </a:r>
            <a:endParaRPr sz="24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6869" y="357352"/>
            <a:ext cx="929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DC Motor Control Setup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15" y="2576838"/>
            <a:ext cx="6926079" cy="2850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9494"/>
          <a:stretch/>
        </p:blipFill>
        <p:spPr>
          <a:xfrm>
            <a:off x="415633" y="2562223"/>
            <a:ext cx="4490482" cy="26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6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 descr="Image result for servo"/>
          <p:cNvPicPr preferRelativeResize="0"/>
          <p:nvPr/>
        </p:nvPicPr>
        <p:blipFill rotWithShape="1">
          <a:blip r:embed="rId3">
            <a:alphaModFix/>
          </a:blip>
          <a:srcRect t="13329" b="10889"/>
          <a:stretch/>
        </p:blipFill>
        <p:spPr>
          <a:xfrm>
            <a:off x="0" y="12"/>
            <a:ext cx="3239800" cy="2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 descr="Image result for dc motor with encoder"/>
          <p:cNvPicPr preferRelativeResize="0"/>
          <p:nvPr/>
        </p:nvPicPr>
        <p:blipFill rotWithShape="1">
          <a:blip r:embed="rId4">
            <a:alphaModFix/>
          </a:blip>
          <a:srcRect t="4504" b="4495"/>
          <a:stretch/>
        </p:blipFill>
        <p:spPr>
          <a:xfrm>
            <a:off x="2" y="5029276"/>
            <a:ext cx="3239800" cy="18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 descr="Image result for nema 17 servo"/>
          <p:cNvPicPr preferRelativeResize="0"/>
          <p:nvPr/>
        </p:nvPicPr>
        <p:blipFill rotWithShape="1">
          <a:blip r:embed="rId5">
            <a:alphaModFix/>
          </a:blip>
          <a:srcRect l="9401" t="5544" r="11063" b="4600"/>
          <a:stretch/>
        </p:blipFill>
        <p:spPr>
          <a:xfrm>
            <a:off x="0" y="2455100"/>
            <a:ext cx="2897426" cy="2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529950" y="544000"/>
            <a:ext cx="8241600" cy="136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Design Requirements: </a:t>
            </a:r>
            <a:br>
              <a:rPr lang="en-US" dirty="0">
                <a:solidFill>
                  <a:schemeClr val="dk2"/>
                </a:solidFill>
              </a:rPr>
            </a:br>
            <a:r>
              <a:rPr lang="en-US" dirty="0">
                <a:solidFill>
                  <a:schemeClr val="dk2"/>
                </a:solidFill>
              </a:rPr>
              <a:t>Input </a:t>
            </a:r>
            <a:r>
              <a:rPr lang="en-US" dirty="0" smtClean="0">
                <a:solidFill>
                  <a:schemeClr val="dk2"/>
                </a:solidFill>
              </a:rPr>
              <a:t>and Output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3831097" y="2283333"/>
            <a:ext cx="7052100" cy="369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Control a single bipolar stepper motor or up to two DC motors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5 - 24V operating voltage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1.5 A maximum current per winding or motor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general purpose I/O for quadrature encoder feedback</a:t>
            </a:r>
            <a:endParaRPr dirty="0"/>
          </a:p>
          <a:p>
            <a:pPr marL="457200" lvl="0" indent="-361950" algn="l" rtl="0">
              <a:spcBef>
                <a:spcPts val="210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PWM output for stepper motor control</a:t>
            </a:r>
            <a:endParaRPr dirty="0"/>
          </a:p>
          <a:p>
            <a:pPr marL="0" marR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434188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400" dirty="0"/>
              <a:t>Task 4</a:t>
            </a:r>
            <a:endParaRPr sz="24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6869" y="357352"/>
            <a:ext cx="929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DC Motor Control Setup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58" y="1991612"/>
            <a:ext cx="4367705" cy="1402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727" y="3886396"/>
            <a:ext cx="3857625" cy="2352675"/>
          </a:xfrm>
          <a:prstGeom prst="rect">
            <a:avLst/>
          </a:prstGeom>
        </p:spPr>
      </p:pic>
      <p:pic>
        <p:nvPicPr>
          <p:cNvPr id="7" name="video-15431225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07117" y="2260187"/>
            <a:ext cx="5906814" cy="35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7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677323" y="270825"/>
            <a:ext cx="11065666" cy="132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486400" algn="l"/>
              </a:tabLst>
            </a:pPr>
            <a:r>
              <a:rPr lang="en-US" sz="2400" dirty="0"/>
              <a:t>Task 4:	Design Verification	Motor Control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029200" algn="l"/>
                <a:tab pos="5486400" algn="l"/>
                <a:tab pos="6400800" algn="l"/>
              </a:tabLst>
            </a:pPr>
            <a:r>
              <a:rPr lang="en-US" sz="2400" b="1" dirty="0"/>
              <a:t>			</a:t>
            </a:r>
            <a:r>
              <a:rPr lang="en-US" sz="2800" b="1" dirty="0"/>
              <a:t>Full, Half, and </a:t>
            </a:r>
            <a:r>
              <a:rPr lang="en-US" sz="2800" b="1" dirty="0" err="1"/>
              <a:t>MicroStepping</a:t>
            </a:r>
            <a:endParaRPr sz="2800" b="1" dirty="0"/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293000" y="4129450"/>
            <a:ext cx="7508100" cy="237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19088" lvl="1" indent="-31908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Full and Half stepping relies on input logic.</a:t>
            </a:r>
          </a:p>
          <a:p>
            <a:pPr marL="319088" lvl="0" indent="-31908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Microstepping varies power to each winding in varying proportion.</a:t>
            </a:r>
            <a:endParaRPr dirty="0"/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r>
              <a:rPr lang="en-US" sz="1800" dirty="0"/>
              <a:t>PWM to vary power by duty cycle</a:t>
            </a:r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endParaRPr sz="1800" dirty="0"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75" y="1489563"/>
            <a:ext cx="6807875" cy="27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 descr="tit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6088" y="4129450"/>
            <a:ext cx="3816901" cy="2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 descr="titl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199" y="1638925"/>
            <a:ext cx="4006226" cy="180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87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434188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400" dirty="0"/>
              <a:t>Task 4</a:t>
            </a:r>
            <a:endParaRPr sz="24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8386" y="406290"/>
            <a:ext cx="929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Stepper Motor Control Setup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40" y="2520969"/>
            <a:ext cx="5507420" cy="3018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449" y="1938009"/>
            <a:ext cx="31813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6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2" name="video-15431291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8023" y="1792155"/>
            <a:ext cx="7795919" cy="4677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0409" y="406290"/>
            <a:ext cx="929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Stepper Motor Control Setup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body" idx="2"/>
          </p:nvPr>
        </p:nvSpPr>
        <p:spPr>
          <a:xfrm>
            <a:off x="1166550" y="4206425"/>
            <a:ext cx="9989130" cy="181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98563" lvl="2" indent="-319088">
              <a:lnSpc>
                <a:spcPct val="150000"/>
              </a:lnSpc>
              <a:buSzPts val="1440"/>
              <a:buChar char="●"/>
            </a:pPr>
            <a:r>
              <a:rPr lang="en-US" sz="1800" dirty="0"/>
              <a:t>Serial communication protocol transfers information one bit at a time.</a:t>
            </a:r>
            <a:endParaRPr sz="1800"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Addressed devices are connected to same line</a:t>
            </a:r>
            <a:endParaRPr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Devices respond when they see their address after the start condition.</a:t>
            </a:r>
            <a:endParaRPr dirty="0"/>
          </a:p>
        </p:txBody>
      </p:sp>
      <p:pic>
        <p:nvPicPr>
          <p:cNvPr id="368" name="Google Shape;368;p55" descr="i2c comman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00" y="1836575"/>
            <a:ext cx="6505924" cy="2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2;p48">
            <a:extLst>
              <a:ext uri="{FF2B5EF4-FFF2-40B4-BE49-F238E27FC236}">
                <a16:creationId xmlns:a16="http://schemas.microsoft.com/office/drawing/2014/main" xmlns="" id="{079CD9D8-2E44-4C8D-A71F-EA650183E8D1}"/>
              </a:ext>
            </a:extLst>
          </p:cNvPr>
          <p:cNvSpPr txBox="1">
            <a:spLocks/>
          </p:cNvSpPr>
          <p:nvPr/>
        </p:nvSpPr>
        <p:spPr>
          <a:xfrm>
            <a:off x="629920" y="328570"/>
            <a:ext cx="1114643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SzPts val="2400"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dirty="0"/>
              <a:t>Task 1	Control Section Design	Microcontroller: </a:t>
            </a: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dirty="0"/>
              <a:t>C</a:t>
            </a:r>
            <a:endParaRPr lang="en-US" dirty="0"/>
          </a:p>
          <a:p>
            <a:pPr>
              <a:buSzPts val="2400"/>
              <a:tabLst>
                <a:tab pos="2743200" algn="l"/>
                <a:tab pos="6400800" algn="l"/>
                <a:tab pos="7315200" algn="l"/>
              </a:tabLst>
            </a:pPr>
            <a:r>
              <a:rPr lang="en-US" b="1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141845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6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5 : PCB Design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392146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</a:t>
            </a:r>
            <a:r>
              <a:rPr lang="en-US" sz="2800" dirty="0" smtClean="0"/>
              <a:t>5</a:t>
            </a:r>
            <a:r>
              <a:rPr lang="en-US" sz="2800" dirty="0"/>
              <a:t>		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42" y="2344115"/>
            <a:ext cx="2068270" cy="1412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46" y="2543407"/>
            <a:ext cx="1814313" cy="156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44" y="4368447"/>
            <a:ext cx="3762736" cy="132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3911" y="2450498"/>
            <a:ext cx="4115552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6 mil minimum trace width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6 mil minimum trace spacing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10 mil minimum drill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5 mil minimum annular ring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1.4 mil copper thickness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710574" y="536027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accent1"/>
              </a:buClr>
              <a:buSzPts val="2800"/>
            </a:pPr>
            <a:r>
              <a:rPr lang="en-US" dirty="0"/>
              <a:t> </a:t>
            </a:r>
            <a:r>
              <a:rPr lang="en-US" sz="2000" dirty="0">
                <a:solidFill>
                  <a:schemeClr val="bg1"/>
                </a:solidFill>
              </a:rPr>
              <a:t>PCB </a:t>
            </a:r>
            <a:r>
              <a:rPr lang="en-US" sz="2000" dirty="0" smtClean="0">
                <a:solidFill>
                  <a:schemeClr val="bg1"/>
                </a:solidFill>
              </a:rPr>
              <a:t>Design: 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buClr>
                <a:schemeClr val="accent1"/>
              </a:buClr>
              <a:buSzPts val="2800"/>
            </a:pPr>
            <a:r>
              <a:rPr lang="en-US" sz="2000" dirty="0" smtClean="0">
                <a:solidFill>
                  <a:schemeClr val="bg1"/>
                </a:solidFill>
              </a:rPr>
              <a:t>OSHPARK </a:t>
            </a:r>
            <a:r>
              <a:rPr lang="en-US" sz="2000" dirty="0">
                <a:solidFill>
                  <a:schemeClr val="bg1"/>
                </a:solidFill>
              </a:rPr>
              <a:t>design rules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350105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</a:t>
            </a:r>
            <a:r>
              <a:rPr lang="en-US" sz="2800" dirty="0"/>
              <a:t>5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4164" y="536027"/>
            <a:ext cx="290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accent1"/>
              </a:buClr>
              <a:buSzPts val="2800"/>
            </a:pPr>
            <a:r>
              <a:rPr lang="en-US" dirty="0"/>
              <a:t> </a:t>
            </a:r>
            <a:r>
              <a:rPr lang="en-US" sz="2000" dirty="0">
                <a:solidFill>
                  <a:schemeClr val="bg1"/>
                </a:solidFill>
              </a:rPr>
              <a:t>PCB </a:t>
            </a:r>
            <a:r>
              <a:rPr lang="en-US" sz="2000" dirty="0" smtClean="0">
                <a:solidFill>
                  <a:schemeClr val="bg1"/>
                </a:solidFill>
              </a:rPr>
              <a:t>Design: 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buClr>
                <a:schemeClr val="accent1"/>
              </a:buClr>
              <a:buSzPts val="2800"/>
            </a:pPr>
            <a:r>
              <a:rPr lang="en-US" sz="2000" dirty="0" smtClean="0">
                <a:solidFill>
                  <a:schemeClr val="bg1"/>
                </a:solidFill>
              </a:rPr>
              <a:t>Trace Width Calculation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284483" y="2669627"/>
                <a:ext cx="5386552" cy="1268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0.44</m:t>
                          </m:r>
                        </m:sup>
                      </m:sSup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𝑊𝐻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0.725</m:t>
                          </m:r>
                        </m:sup>
                      </m:sSup>
                    </m:oMath>
                  </m:oMathPara>
                </a14:m>
                <a:endParaRPr lang="en-US" sz="400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= current	     W = trace width(mils    H = copper thickness(mils)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=  Temperature </a:t>
                </a:r>
                <a:r>
                  <a:rPr lang="en-US" dirty="0" smtClean="0"/>
                  <a:t>Rise     K </a:t>
                </a:r>
                <a:r>
                  <a:rPr lang="en-US" dirty="0"/>
                  <a:t>= 0.048 for external traces</a:t>
                </a:r>
              </a:p>
              <a:p>
                <a:pPr algn="ctr"/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83" y="2669627"/>
                <a:ext cx="5386552" cy="12688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482958" y="4992413"/>
            <a:ext cx="5350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Approximate Maximum Current Draw	10.0A = 325 mil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Approximate Adjustable Supply Draw	5.0A = 125 mil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Approximate 5V supply current draw	1.5A =  25 mil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Minimum trace width draw		  6 mil = 0.55A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8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PCB in Circuit Maker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07" y="1195076"/>
            <a:ext cx="8873448" cy="3289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 descr="Image result for pixhawk"/>
          <p:cNvPicPr preferRelativeResize="0"/>
          <p:nvPr/>
        </p:nvPicPr>
        <p:blipFill rotWithShape="1">
          <a:blip r:embed="rId3">
            <a:alphaModFix/>
          </a:blip>
          <a:srcRect l="4557" r="3750"/>
          <a:stretch/>
        </p:blipFill>
        <p:spPr>
          <a:xfrm>
            <a:off x="6534925" y="1732350"/>
            <a:ext cx="2029300" cy="2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 descr="Image result for raspberry pi 3"/>
          <p:cNvPicPr preferRelativeResize="0"/>
          <p:nvPr/>
        </p:nvPicPr>
        <p:blipFill rotWithShape="1">
          <a:blip r:embed="rId4">
            <a:alphaModFix/>
          </a:blip>
          <a:srcRect l="7140" r="7140"/>
          <a:stretch/>
        </p:blipFill>
        <p:spPr>
          <a:xfrm>
            <a:off x="4835967" y="4374017"/>
            <a:ext cx="2520073" cy="18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 descr="Image result for rc receiver futaba"/>
          <p:cNvPicPr preferRelativeResize="0"/>
          <p:nvPr/>
        </p:nvPicPr>
        <p:blipFill rotWithShape="1">
          <a:blip r:embed="rId5">
            <a:alphaModFix/>
          </a:blip>
          <a:srcRect l="5799" r="5790"/>
          <a:stretch/>
        </p:blipFill>
        <p:spPr>
          <a:xfrm>
            <a:off x="8953128" y="2282982"/>
            <a:ext cx="2520081" cy="1890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628425" y="422250"/>
            <a:ext cx="11041500" cy="131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Power and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628425" y="1783477"/>
            <a:ext cx="5517600" cy="2993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power supply voltage from 9 - 24 V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provide a stable 5V source to power external devices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I2C and PWM compatible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General I/O</a:t>
            </a:r>
            <a:endParaRPr/>
          </a:p>
        </p:txBody>
      </p:sp>
      <p:pic>
        <p:nvPicPr>
          <p:cNvPr id="206" name="Google Shape;206;p32" descr="Image result for arduino un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7663" y="4331438"/>
            <a:ext cx="2686775" cy="1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PCB in Circuit Maker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522996"/>
            <a:ext cx="5096926" cy="2600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1522996"/>
            <a:ext cx="5503817" cy="26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89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OSHpark Production Render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906779"/>
            <a:ext cx="5534557" cy="2036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3" y="906779"/>
            <a:ext cx="5534557" cy="20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8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OSHpark Production Results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33256" r="13851" b="20153"/>
          <a:stretch/>
        </p:blipFill>
        <p:spPr>
          <a:xfrm>
            <a:off x="767256" y="1902372"/>
            <a:ext cx="5423338" cy="2071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31877" r="18438" b="23525"/>
          <a:stretch/>
        </p:blipFill>
        <p:spPr>
          <a:xfrm>
            <a:off x="6463863" y="1796565"/>
            <a:ext cx="5491209" cy="21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6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</a:t>
            </a:r>
            <a:r>
              <a:rPr lang="en-US" dirty="0" smtClean="0"/>
              <a:t>6 </a:t>
            </a:r>
            <a:r>
              <a:rPr lang="en-US" dirty="0"/>
              <a:t>: </a:t>
            </a:r>
            <a:r>
              <a:rPr lang="en-US" dirty="0" smtClean="0"/>
              <a:t>Assembly and 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308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392146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</a:t>
            </a:r>
            <a:r>
              <a:rPr lang="en-US" sz="2800" dirty="0" smtClean="0"/>
              <a:t>5</a:t>
            </a:r>
            <a:r>
              <a:rPr lang="en-US" sz="2800" dirty="0"/>
              <a:t>		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30837" y="227014"/>
            <a:ext cx="5570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accent1"/>
              </a:buClr>
              <a:buSzPts val="2800"/>
            </a:pPr>
            <a:r>
              <a:rPr lang="en-US" dirty="0"/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Visual Inspection Results:</a:t>
            </a:r>
          </a:p>
          <a:p>
            <a:pPr lvl="0" algn="ctr">
              <a:buClr>
                <a:schemeClr val="accent1"/>
              </a:buClr>
              <a:buSzPts val="2800"/>
            </a:pPr>
            <a:r>
              <a:rPr lang="en-US" sz="2000" dirty="0" smtClean="0">
                <a:solidFill>
                  <a:schemeClr val="bg1"/>
                </a:solidFill>
              </a:rPr>
              <a:t>Improper Footprint Design and Troubleshooting</a:t>
            </a:r>
          </a:p>
          <a:p>
            <a:pPr lvl="0" algn="ctr">
              <a:buClr>
                <a:schemeClr val="accent1"/>
              </a:buClr>
              <a:buSzPts val="2800"/>
            </a:pPr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buClr>
                <a:schemeClr val="accent1"/>
              </a:buClr>
              <a:buSzPts val="2800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9" r="44485" b="4114"/>
          <a:stretch/>
        </p:blipFill>
        <p:spPr>
          <a:xfrm>
            <a:off x="1428952" y="2459419"/>
            <a:ext cx="2207627" cy="3573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0" t="30498" r="25937" b="25058"/>
          <a:stretch/>
        </p:blipFill>
        <p:spPr>
          <a:xfrm>
            <a:off x="4951735" y="2459417"/>
            <a:ext cx="2328946" cy="3573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t="35556" r="51535" b="21992"/>
          <a:stretch/>
        </p:blipFill>
        <p:spPr>
          <a:xfrm>
            <a:off x="8418785" y="2459419"/>
            <a:ext cx="2448912" cy="36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392146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</a:t>
            </a:r>
            <a:r>
              <a:rPr lang="en-US" sz="2800" dirty="0" smtClean="0"/>
              <a:t>5</a:t>
            </a:r>
            <a:r>
              <a:rPr lang="en-US" sz="2800" dirty="0"/>
              <a:t>		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5762" y="227014"/>
            <a:ext cx="54409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accent1"/>
              </a:buClr>
              <a:buSzPts val="2800"/>
            </a:pPr>
            <a:r>
              <a:rPr lang="en-US" dirty="0"/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Continuity Testing:</a:t>
            </a:r>
          </a:p>
          <a:p>
            <a:pPr lvl="0" algn="ctr">
              <a:buClr>
                <a:schemeClr val="accent1"/>
              </a:buClr>
              <a:buSzPts val="2800"/>
            </a:pPr>
            <a:r>
              <a:rPr lang="en-US" sz="2000" dirty="0" smtClean="0">
                <a:solidFill>
                  <a:schemeClr val="bg1"/>
                </a:solidFill>
              </a:rPr>
              <a:t>Improper Component Design and Workaround</a:t>
            </a:r>
          </a:p>
          <a:p>
            <a:pPr lvl="0" algn="ctr">
              <a:buClr>
                <a:schemeClr val="accent1"/>
              </a:buClr>
              <a:buSzPts val="2800"/>
            </a:pPr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buClr>
                <a:schemeClr val="accent1"/>
              </a:buClr>
              <a:buSzPts val="2800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853" y="2154621"/>
            <a:ext cx="2909170" cy="4143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0" t="20470" r="22097" b="16187"/>
          <a:stretch/>
        </p:blipFill>
        <p:spPr>
          <a:xfrm>
            <a:off x="5644055" y="1912883"/>
            <a:ext cx="2617077" cy="4344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3" t="28199" r="24401" b="14024"/>
          <a:stretch/>
        </p:blipFill>
        <p:spPr>
          <a:xfrm>
            <a:off x="8628993" y="1903604"/>
            <a:ext cx="2575036" cy="43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Soldering SMD Components 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9847" r="1105" b="23065"/>
          <a:stretch/>
        </p:blipFill>
        <p:spPr>
          <a:xfrm>
            <a:off x="2270233" y="683173"/>
            <a:ext cx="731142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Solder TMT Components  and Connectors 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11689" r="3048" b="20940"/>
          <a:stretch/>
        </p:blipFill>
        <p:spPr>
          <a:xfrm>
            <a:off x="1397876" y="882868"/>
            <a:ext cx="9802144" cy="40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3	</a:t>
            </a:r>
            <a:r>
              <a:rPr lang="en-US" sz="2400" dirty="0"/>
              <a:t>Programming/ Debugging Design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AVR-ISP connector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1" name="Google Shape;381;p57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AVR Devices are initially programmed through a 6 or 10 pin header connected to pins on the microcontroller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This device will use a 6 pin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Needed to install </a:t>
            </a:r>
            <a:r>
              <a:rPr lang="en-US"/>
              <a:t>bootloader that runs programs and allows for serial programming </a:t>
            </a: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through usb e.g. Arduino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wire debugging is done through reset pin of isp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2" name="Google Shape;382;p57" descr="Image result for avr-is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650" y="3348425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 descr="Image result for avr-is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25" y="3053475"/>
            <a:ext cx="3174325" cy="2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>
            <a:spLocks noGrp="1"/>
          </p:cNvSpPr>
          <p:nvPr>
            <p:ph type="title"/>
          </p:nvPr>
        </p:nvSpPr>
        <p:spPr>
          <a:xfrm>
            <a:off x="0" y="300275"/>
            <a:ext cx="66726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   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Programming/Debugging:</a:t>
            </a:r>
            <a:endParaRPr sz="2800" dirty="0"/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 err="1"/>
              <a:t>Sparkfun</a:t>
            </a:r>
            <a:r>
              <a:rPr lang="en-US" sz="2800" dirty="0"/>
              <a:t> Pocket AVR Programmer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Can program all microcontrollers supported by AVRDUDE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Works with microcontrollers with 64KB or less memory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>
                <a:solidFill>
                  <a:srgbClr val="F3F3F3"/>
                </a:solidFill>
              </a:rPr>
              <a:t>Also supports single wire debugging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90" name="Google Shape;390;p58" descr="Pocket AVR Programm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475" y="1501050"/>
            <a:ext cx="4394599" cy="4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Design Constraint</a:t>
            </a:r>
            <a:endParaRPr b="0" i="0" u="none" strike="noStrike" cap="none"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191950" y="3343075"/>
            <a:ext cx="7808100" cy="254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20066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/>
          </a:p>
          <a:p>
            <a:pPr marL="0" marR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/>
              <a:t>Budget</a:t>
            </a:r>
            <a:endParaRPr dirty="0"/>
          </a:p>
          <a:p>
            <a:pPr marL="342900" marR="0" lvl="0" indent="-11937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title"/>
          </p:nvPr>
        </p:nvSpPr>
        <p:spPr>
          <a:xfrm>
            <a:off x="2614050" y="2569475"/>
            <a:ext cx="6963900" cy="130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/>
              <a:t>Questions?</a:t>
            </a:r>
            <a:endParaRPr sz="4800"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15658" y="233225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Trebuchet MS"/>
              <a:buNone/>
            </a:pPr>
            <a:r>
              <a:rPr lang="en-US" sz="3600" b="0" i="0" strike="noStrike" cap="none">
                <a:latin typeface="Trebuchet MS"/>
                <a:ea typeface="Trebuchet MS"/>
                <a:cs typeface="Trebuchet MS"/>
                <a:sym typeface="Trebuchet MS"/>
              </a:rPr>
              <a:t>System Diagram</a:t>
            </a:r>
            <a:endParaRPr sz="3600"/>
          </a:p>
        </p:txBody>
      </p:sp>
      <p:sp>
        <p:nvSpPr>
          <p:cNvPr id="224" name="Google Shape;224;p3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3291175" y="6312375"/>
            <a:ext cx="511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Diagram: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50" y="921214"/>
            <a:ext cx="7857944" cy="54332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274275" y="551325"/>
            <a:ext cx="3664200" cy="15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strike="noStrike" cap="none"/>
              <a:t>System </a:t>
            </a:r>
            <a:r>
              <a:rPr lang="en-US" sz="3000"/>
              <a:t>Functions</a:t>
            </a:r>
            <a:endParaRPr sz="3000" b="0" i="0" strike="noStrike" cap="none"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Motor Driver:</a:t>
            </a:r>
            <a:endParaRPr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Accept logical input for bipolar stepper motor control.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Allow for DC motor control using came connections as stepper motor.</a:t>
            </a: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0"/>
              </a:spcAft>
              <a:buNone/>
            </a:pPr>
            <a:endParaRPr b="0" i="0" u="none" strike="noStrike" cap="none"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Microprocessor</a:t>
            </a:r>
            <a:endParaRPr b="0" i="0" u="none" strike="noStrike" cap="none"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Supplies control logic to motor driver.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Communicates with external devices</a:t>
            </a:r>
            <a:r>
              <a:rPr lang="en-US" b="0" i="0" u="none" strike="noStrike" cap="none"/>
              <a:t>.</a:t>
            </a:r>
            <a:endParaRPr/>
          </a:p>
          <a:p>
            <a:pPr marL="91440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Task List</a:t>
            </a:r>
            <a:endParaRPr b="0" i="0" u="none" strike="noStrike" cap="none"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5922275" y="701275"/>
            <a:ext cx="6196800" cy="535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000" dirty="0"/>
              <a:t>Task 1.	Control System Design</a:t>
            </a:r>
            <a:endParaRPr lang="en-US" sz="1600" dirty="0"/>
          </a:p>
          <a:p>
            <a:pPr lvl="0"/>
            <a:r>
              <a:rPr lang="en-US" sz="2000" dirty="0"/>
              <a:t>Task 2.	Power System Design</a:t>
            </a:r>
            <a:endParaRPr lang="en-US" sz="1600" dirty="0"/>
          </a:p>
          <a:p>
            <a:pPr lvl="0"/>
            <a:r>
              <a:rPr lang="en-US" sz="2000" dirty="0"/>
              <a:t>Task 3. 	Verification</a:t>
            </a:r>
            <a:endParaRPr lang="en-US" sz="1600" dirty="0"/>
          </a:p>
          <a:p>
            <a:pPr lvl="0"/>
            <a:r>
              <a:rPr lang="en-US" sz="2000" dirty="0"/>
              <a:t>Task 4. 	PCB Design</a:t>
            </a:r>
            <a:endParaRPr lang="en-US" sz="1600" dirty="0"/>
          </a:p>
          <a:p>
            <a:pPr lvl="0"/>
            <a:r>
              <a:rPr lang="en-US" sz="2000" dirty="0"/>
              <a:t>Task 6 	Final Assembly and Testing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7002</TotalTime>
  <Words>1050</Words>
  <Application>Microsoft Office PowerPoint</Application>
  <PresentationFormat>Widescreen</PresentationFormat>
  <Paragraphs>260</Paragraphs>
  <Slides>60</Slides>
  <Notes>59</Notes>
  <HiddenSlides>1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Roboto</vt:lpstr>
      <vt:lpstr>Cambria Math</vt:lpstr>
      <vt:lpstr>Symbol</vt:lpstr>
      <vt:lpstr>Arial</vt:lpstr>
      <vt:lpstr>Trebuchet MS</vt:lpstr>
      <vt:lpstr>Noto Sans Symbols</vt:lpstr>
      <vt:lpstr>Merriweather</vt:lpstr>
      <vt:lpstr>Times New Roman</vt:lpstr>
      <vt:lpstr>Wingdings</vt:lpstr>
      <vt:lpstr>Paradigm</vt:lpstr>
      <vt:lpstr>Design of Adaptive Motor Controller with Built in Microcontroller and I2C Control</vt:lpstr>
      <vt:lpstr>Objective</vt:lpstr>
      <vt:lpstr>Design Requirements</vt:lpstr>
      <vt:lpstr>Design Requirements:  Input and Output</vt:lpstr>
      <vt:lpstr>Design Requirements: Power and Control</vt:lpstr>
      <vt:lpstr>Design Constraint</vt:lpstr>
      <vt:lpstr>System Diagram</vt:lpstr>
      <vt:lpstr>System Functions</vt:lpstr>
      <vt:lpstr>Task List</vt:lpstr>
      <vt:lpstr>Implementation of Tasks</vt:lpstr>
      <vt:lpstr>Task 1  Control Section Design</vt:lpstr>
      <vt:lpstr>Task 1:   CircuitMaker by Altium</vt:lpstr>
      <vt:lpstr>PowerPoint Presentation</vt:lpstr>
      <vt:lpstr>Task 1: Control Section Design  Motor Driver   Requirements</vt:lpstr>
      <vt:lpstr>Task 1: Control Section Design  Motor Driver: L298N</vt:lpstr>
      <vt:lpstr>Task 1: Control Section Design  Motor Driver:   Schematic</vt:lpstr>
      <vt:lpstr>Task 1: Control Section Design  Microcontroller:   Requirements</vt:lpstr>
      <vt:lpstr>Task 1: Control Section Design   Microcontroller:  ATmega328PB</vt:lpstr>
      <vt:lpstr>Task 1: Control Section Design  Motor Driver:   Schematic</vt:lpstr>
      <vt:lpstr>Task 2 Power Section Design 5V Supply </vt:lpstr>
      <vt:lpstr>Task 2: Power Section Design   </vt:lpstr>
      <vt:lpstr>Task 2 Power Section Design: Digital Pot</vt:lpstr>
      <vt:lpstr>PowerPoint Presentation</vt:lpstr>
      <vt:lpstr>Task 2 Power Section Design  Variable Supply  Schematic</vt:lpstr>
      <vt:lpstr>Task 4 : System Verification</vt:lpstr>
      <vt:lpstr>Task 4   Design Verification  the ATmega328PB Xplained development board</vt:lpstr>
      <vt:lpstr>Task 4   Design Verification    L298N Motor Driver Board Modifications </vt:lpstr>
      <vt:lpstr>Task 4  Design Verification    Digital Potentiometer Breakout Assembly</vt:lpstr>
      <vt:lpstr>Task 4  Design Verification    Completed Test Assembly</vt:lpstr>
      <vt:lpstr>Task 4   Design Verification: IDE Selection </vt:lpstr>
      <vt:lpstr>PowerPoint Presentation</vt:lpstr>
      <vt:lpstr>Task 4:  Control Section Design Microcontroller: PWM        </vt:lpstr>
      <vt:lpstr>Task 4</vt:lpstr>
      <vt:lpstr>Task 4</vt:lpstr>
      <vt:lpstr>Task 4</vt:lpstr>
      <vt:lpstr>Task 4</vt:lpstr>
      <vt:lpstr>PowerPoint Presentation</vt:lpstr>
      <vt:lpstr>PowerPoint Presentation</vt:lpstr>
      <vt:lpstr>Task 4</vt:lpstr>
      <vt:lpstr>Task 4</vt:lpstr>
      <vt:lpstr>Task 4: Design Verification Motor Control    Full, Half, and MicroStepping</vt:lpstr>
      <vt:lpstr>Task 4</vt:lpstr>
      <vt:lpstr>Task 4</vt:lpstr>
      <vt:lpstr>PowerPoint Presentation</vt:lpstr>
      <vt:lpstr>Task 4</vt:lpstr>
      <vt:lpstr>Task 5 : PCB Design</vt:lpstr>
      <vt:lpstr>Task 5  </vt:lpstr>
      <vt:lpstr>Task 5</vt:lpstr>
      <vt:lpstr>PowerPoint Presentation</vt:lpstr>
      <vt:lpstr>PowerPoint Presentation</vt:lpstr>
      <vt:lpstr>PowerPoint Presentation</vt:lpstr>
      <vt:lpstr>PowerPoint Presentation</vt:lpstr>
      <vt:lpstr>Task 6 : Assembly and Testing</vt:lpstr>
      <vt:lpstr>Task 5  </vt:lpstr>
      <vt:lpstr>Task 5  </vt:lpstr>
      <vt:lpstr>PowerPoint Presentation</vt:lpstr>
      <vt:lpstr>PowerPoint Presentation</vt:lpstr>
      <vt:lpstr>Task 3 Programming/ Debugging Design: AVR-ISP connector</vt:lpstr>
      <vt:lpstr>Task 4     Programming/Debugging: Sparkfun Pocket AVR Programmer 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Adaptive Motor Controller with Built in Microcontroller and I2C Control</dc:title>
  <dc:creator>Justin Derickson</dc:creator>
  <cp:lastModifiedBy>Justin Derickson</cp:lastModifiedBy>
  <cp:revision>49</cp:revision>
  <dcterms:modified xsi:type="dcterms:W3CDTF">2018-12-03T18:11:01Z</dcterms:modified>
</cp:coreProperties>
</file>